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73" r:id="rId5"/>
    <p:sldId id="288" r:id="rId6"/>
    <p:sldId id="292" r:id="rId7"/>
    <p:sldId id="293" r:id="rId8"/>
    <p:sldId id="289" r:id="rId9"/>
    <p:sldId id="290" r:id="rId10"/>
    <p:sldId id="291" r:id="rId11"/>
    <p:sldId id="29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ta Jegelevičienė" initials="EJ" lastIdx="1" clrIdx="0">
    <p:extLst>
      <p:ext uri="{19B8F6BF-5375-455C-9EA6-DF929625EA0E}">
        <p15:presenceInfo xmlns:p15="http://schemas.microsoft.com/office/powerpoint/2012/main" userId="S-1-5-21-941125595-1465429292-847872549-31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19" autoAdjust="0"/>
  </p:normalViewPr>
  <p:slideViewPr>
    <p:cSldViewPr snapToGrid="0">
      <p:cViewPr varScale="1">
        <p:scale>
          <a:sx n="89" d="100"/>
          <a:sy n="89" d="100"/>
        </p:scale>
        <p:origin x="4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D4E0A1-2FAA-4C4F-A963-A18676DD2709}" type="doc">
      <dgm:prSet loTypeId="urn:microsoft.com/office/officeart/2016/7/layout/AccentHomeChevronProcess" loCatId="process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159643A-818D-4545-AFE5-29FC064B1AAA}">
      <dgm:prSet/>
      <dgm:spPr/>
      <dgm:t>
        <a:bodyPr/>
        <a:lstStyle/>
        <a:p>
          <a:r>
            <a:rPr lang="lt-LT" dirty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lt-LT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C99ED1-74BC-44F4-AB57-AD4179C7D85F}" type="parTrans" cxnId="{D9DD0A07-3DE1-4FDB-9228-533E0FAB48D9}">
      <dgm:prSet/>
      <dgm:spPr/>
      <dgm:t>
        <a:bodyPr/>
        <a:lstStyle/>
        <a:p>
          <a:endParaRPr lang="en-US"/>
        </a:p>
      </dgm:t>
    </dgm:pt>
    <dgm:pt modelId="{384C38D0-1DF9-4571-8437-3CD10BEF2AAE}" type="sibTrans" cxnId="{D9DD0A07-3DE1-4FDB-9228-533E0FAB48D9}">
      <dgm:prSet/>
      <dgm:spPr/>
      <dgm:t>
        <a:bodyPr/>
        <a:lstStyle/>
        <a:p>
          <a:endParaRPr lang="en-US"/>
        </a:p>
      </dgm:t>
    </dgm:pt>
    <dgm:pt modelId="{A5F3A565-F1A9-4263-BA1F-374C68AB041C}">
      <dgm:prSet/>
      <dgm:spPr/>
      <dgm:t>
        <a:bodyPr/>
        <a:lstStyle/>
        <a:p>
          <a:r>
            <a:rPr lang="lt-LT" dirty="0">
              <a:latin typeface="Times New Roman" panose="02020603050405020304" pitchFamily="18" charset="0"/>
              <a:cs typeface="Times New Roman" panose="02020603050405020304" pitchFamily="18" charset="0"/>
            </a:rPr>
            <a:t>Ikimokyklinio ugdymo amžiaus vaikai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9CEAF5-0740-4D16-9B53-CFBE32998C15}" type="parTrans" cxnId="{5674DB32-52A8-4AD6-91A2-851D4F5D774E}">
      <dgm:prSet/>
      <dgm:spPr/>
      <dgm:t>
        <a:bodyPr/>
        <a:lstStyle/>
        <a:p>
          <a:endParaRPr lang="en-US"/>
        </a:p>
      </dgm:t>
    </dgm:pt>
    <dgm:pt modelId="{E138BD27-CD5F-4B72-9EE7-AFCFDA324151}" type="sibTrans" cxnId="{5674DB32-52A8-4AD6-91A2-851D4F5D774E}">
      <dgm:prSet/>
      <dgm:spPr/>
      <dgm:t>
        <a:bodyPr/>
        <a:lstStyle/>
        <a:p>
          <a:endParaRPr lang="en-US"/>
        </a:p>
      </dgm:t>
    </dgm:pt>
    <dgm:pt modelId="{11173297-B697-4A11-9EAC-E45317C547A3}">
      <dgm:prSet/>
      <dgm:spPr/>
      <dgm:t>
        <a:bodyPr/>
        <a:lstStyle/>
        <a:p>
          <a:r>
            <a:rPr lang="lt-LT" dirty="0">
              <a:latin typeface="Times New Roman" panose="02020603050405020304" pitchFamily="18" charset="0"/>
              <a:cs typeface="Times New Roman" panose="02020603050405020304" pitchFamily="18" charset="0"/>
            </a:rPr>
            <a:t>1,8</a:t>
          </a:r>
          <a:r>
            <a:rPr lang="lt-LT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B33EEE-24D9-46D5-87A7-153B2EA6E29D}" type="parTrans" cxnId="{6C7779F4-FD69-4B67-B910-A8608F5BFD91}">
      <dgm:prSet/>
      <dgm:spPr/>
      <dgm:t>
        <a:bodyPr/>
        <a:lstStyle/>
        <a:p>
          <a:endParaRPr lang="en-US"/>
        </a:p>
      </dgm:t>
    </dgm:pt>
    <dgm:pt modelId="{F44242F6-86F1-4EA1-8BA3-3748696B9D36}" type="sibTrans" cxnId="{6C7779F4-FD69-4B67-B910-A8608F5BFD91}">
      <dgm:prSet/>
      <dgm:spPr/>
      <dgm:t>
        <a:bodyPr/>
        <a:lstStyle/>
        <a:p>
          <a:endParaRPr lang="en-US"/>
        </a:p>
      </dgm:t>
    </dgm:pt>
    <dgm:pt modelId="{388BDCB2-DCDF-44F3-8324-AEB38FDDBDD1}">
      <dgm:prSet/>
      <dgm:spPr/>
      <dgm:t>
        <a:bodyPr/>
        <a:lstStyle/>
        <a:p>
          <a:r>
            <a:rPr lang="lt-LT" dirty="0">
              <a:latin typeface="Times New Roman" panose="02020603050405020304" pitchFamily="18" charset="0"/>
              <a:cs typeface="Times New Roman" panose="02020603050405020304" pitchFamily="18" charset="0"/>
            </a:rPr>
            <a:t>Pradinio ugdymo amžiaus vaikai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941136-BD0B-4BA2-AB30-C59B281AC064}" type="parTrans" cxnId="{F7EA216A-8EED-4AEA-8470-B1B8F045C9C9}">
      <dgm:prSet/>
      <dgm:spPr/>
      <dgm:t>
        <a:bodyPr/>
        <a:lstStyle/>
        <a:p>
          <a:endParaRPr lang="en-US"/>
        </a:p>
      </dgm:t>
    </dgm:pt>
    <dgm:pt modelId="{3E43BD3A-DE7D-4F87-8DF8-BE45D9E99A98}" type="sibTrans" cxnId="{F7EA216A-8EED-4AEA-8470-B1B8F045C9C9}">
      <dgm:prSet/>
      <dgm:spPr/>
      <dgm:t>
        <a:bodyPr/>
        <a:lstStyle/>
        <a:p>
          <a:endParaRPr lang="en-US"/>
        </a:p>
      </dgm:t>
    </dgm:pt>
    <dgm:pt modelId="{B37999E7-C394-42CA-9788-025667B2F148}">
      <dgm:prSet/>
      <dgm:spPr/>
      <dgm:t>
        <a:bodyPr/>
        <a:lstStyle/>
        <a:p>
          <a:r>
            <a:rPr lang="lt-LT" dirty="0">
              <a:latin typeface="Times New Roman" panose="02020603050405020304" pitchFamily="18" charset="0"/>
              <a:cs typeface="Times New Roman" panose="02020603050405020304" pitchFamily="18" charset="0"/>
            </a:rPr>
            <a:t>Pagrindinio ir vidurinio ugdymo amžiaus asmenys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DC8013-B540-4718-801F-00BFBC13037A}" type="sibTrans" cxnId="{60F2516C-41F3-4218-A1D1-062B64CCA51C}">
      <dgm:prSet/>
      <dgm:spPr/>
      <dgm:t>
        <a:bodyPr/>
        <a:lstStyle/>
        <a:p>
          <a:endParaRPr lang="en-US"/>
        </a:p>
      </dgm:t>
    </dgm:pt>
    <dgm:pt modelId="{4E4B7B64-9855-4792-8CF8-036E24B99347}" type="parTrans" cxnId="{60F2516C-41F3-4218-A1D1-062B64CCA51C}">
      <dgm:prSet/>
      <dgm:spPr/>
      <dgm:t>
        <a:bodyPr/>
        <a:lstStyle/>
        <a:p>
          <a:endParaRPr lang="en-US"/>
        </a:p>
      </dgm:t>
    </dgm:pt>
    <dgm:pt modelId="{D59A6E49-80F2-47F2-A3F1-A7D3C1042B7A}">
      <dgm:prSet/>
      <dgm:spPr/>
      <dgm:t>
        <a:bodyPr/>
        <a:lstStyle/>
        <a:p>
          <a:r>
            <a:rPr lang="lt-LT" dirty="0">
              <a:latin typeface="Times New Roman" panose="02020603050405020304" pitchFamily="18" charset="0"/>
              <a:cs typeface="Times New Roman" panose="02020603050405020304" pitchFamily="18" charset="0"/>
            </a:rPr>
            <a:t>4,3</a:t>
          </a:r>
          <a:r>
            <a:rPr lang="lt-LT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011706-AE0C-4AA0-B690-E8284D94C1FB}" type="sibTrans" cxnId="{1DEAA8D5-09D4-43B8-9CE1-38F63628F861}">
      <dgm:prSet/>
      <dgm:spPr/>
      <dgm:t>
        <a:bodyPr/>
        <a:lstStyle/>
        <a:p>
          <a:endParaRPr lang="en-US"/>
        </a:p>
      </dgm:t>
    </dgm:pt>
    <dgm:pt modelId="{0F0347E2-53BF-4AF0-BE04-E562E9D07F8C}" type="parTrans" cxnId="{1DEAA8D5-09D4-43B8-9CE1-38F63628F861}">
      <dgm:prSet/>
      <dgm:spPr/>
      <dgm:t>
        <a:bodyPr/>
        <a:lstStyle/>
        <a:p>
          <a:endParaRPr lang="en-US"/>
        </a:p>
      </dgm:t>
    </dgm:pt>
    <dgm:pt modelId="{783BA2EA-8436-4CCE-A39E-6BCF5238143F}" type="pres">
      <dgm:prSet presAssocID="{AAD4E0A1-2FAA-4C4F-A963-A18676DD2709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lt-LT"/>
        </a:p>
      </dgm:t>
    </dgm:pt>
    <dgm:pt modelId="{14B6A5EE-E0B3-4A85-B764-A872E77BD918}" type="pres">
      <dgm:prSet presAssocID="{8159643A-818D-4545-AFE5-29FC064B1AAA}" presName="composite" presStyleCnt="0"/>
      <dgm:spPr/>
    </dgm:pt>
    <dgm:pt modelId="{CC632145-1148-4956-9088-B915D0D0FD99}" type="pres">
      <dgm:prSet presAssocID="{8159643A-818D-4545-AFE5-29FC064B1AAA}" presName="L" presStyleLbl="solidFgAcc1" presStyleIdx="0" presStyleCnt="3">
        <dgm:presLayoutVars>
          <dgm:chMax val="0"/>
          <dgm:chPref val="0"/>
        </dgm:presLayoutVars>
      </dgm:prSet>
      <dgm:spPr/>
    </dgm:pt>
    <dgm:pt modelId="{E71F2D5D-B2F9-4DA3-A66A-9C6CCF024E35}" type="pres">
      <dgm:prSet presAssocID="{8159643A-818D-4545-AFE5-29FC064B1AAA}" presName="parTx" presStyleLbl="alignNode1" presStyleIdx="0" presStyleCnt="3" custLinFactNeighborX="-9274" custLinFactNeighborY="483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76F87B8F-7B70-4B8F-BD86-BC83CD9F0297}" type="pres">
      <dgm:prSet presAssocID="{8159643A-818D-4545-AFE5-29FC064B1AAA}" presName="desTx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05D16F6A-9EB7-4E55-B58D-6F5902C7CC80}" type="pres">
      <dgm:prSet presAssocID="{8159643A-818D-4545-AFE5-29FC064B1AAA}" presName="EmptyPlaceHolder" presStyleCnt="0"/>
      <dgm:spPr/>
    </dgm:pt>
    <dgm:pt modelId="{6A4F6B20-1C90-450E-965A-C1EB3B417C04}" type="pres">
      <dgm:prSet presAssocID="{384C38D0-1DF9-4571-8437-3CD10BEF2AAE}" presName="space" presStyleCnt="0"/>
      <dgm:spPr/>
    </dgm:pt>
    <dgm:pt modelId="{D85162A9-E7E1-4DA6-A96C-574B4875794C}" type="pres">
      <dgm:prSet presAssocID="{11173297-B697-4A11-9EAC-E45317C547A3}" presName="composite" presStyleCnt="0"/>
      <dgm:spPr/>
    </dgm:pt>
    <dgm:pt modelId="{5C7AB7EB-E74C-4AF9-873D-5493F7962F03}" type="pres">
      <dgm:prSet presAssocID="{11173297-B697-4A11-9EAC-E45317C547A3}" presName="L" presStyleLbl="solidFgAcc1" presStyleIdx="1" presStyleCnt="3">
        <dgm:presLayoutVars>
          <dgm:chMax val="0"/>
          <dgm:chPref val="0"/>
        </dgm:presLayoutVars>
      </dgm:prSet>
      <dgm:spPr/>
    </dgm:pt>
    <dgm:pt modelId="{FCBE03BB-10EF-463F-ADE9-2490921E2F01}" type="pres">
      <dgm:prSet presAssocID="{11173297-B697-4A11-9EAC-E45317C547A3}" presName="parTx" presStyleLbl="alignNode1" presStyleIdx="1" presStyleCnt="3" custLinFactNeighborX="460" custLinFactNeighborY="498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499DECC5-47AF-4CB1-BCD3-F288444FFD05}" type="pres">
      <dgm:prSet presAssocID="{11173297-B697-4A11-9EAC-E45317C547A3}" presName="desTx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303CC2BE-542F-4C56-82EF-DBD9BE5FA7D0}" type="pres">
      <dgm:prSet presAssocID="{11173297-B697-4A11-9EAC-E45317C547A3}" presName="EmptyPlaceHolder" presStyleCnt="0"/>
      <dgm:spPr/>
    </dgm:pt>
    <dgm:pt modelId="{31E06083-C734-4BB7-B45B-F495DA16657F}" type="pres">
      <dgm:prSet presAssocID="{F44242F6-86F1-4EA1-8BA3-3748696B9D36}" presName="space" presStyleCnt="0"/>
      <dgm:spPr/>
    </dgm:pt>
    <dgm:pt modelId="{33C0640E-1908-43E2-A30D-C597CD2E5C45}" type="pres">
      <dgm:prSet presAssocID="{D59A6E49-80F2-47F2-A3F1-A7D3C1042B7A}" presName="composite" presStyleCnt="0"/>
      <dgm:spPr/>
    </dgm:pt>
    <dgm:pt modelId="{D45698BB-B312-4969-9C62-8B658A7BE04B}" type="pres">
      <dgm:prSet presAssocID="{D59A6E49-80F2-47F2-A3F1-A7D3C1042B7A}" presName="L" presStyleLbl="solidFgAcc1" presStyleIdx="2" presStyleCnt="3">
        <dgm:presLayoutVars>
          <dgm:chMax val="0"/>
          <dgm:chPref val="0"/>
        </dgm:presLayoutVars>
      </dgm:prSet>
      <dgm:spPr/>
    </dgm:pt>
    <dgm:pt modelId="{8CE5514B-799A-4B97-A4CE-949CED117359}" type="pres">
      <dgm:prSet presAssocID="{D59A6E49-80F2-47F2-A3F1-A7D3C1042B7A}" presName="parTx" presStyleLbl="alignNode1" presStyleIdx="2" presStyleCnt="3" custLinFactNeighborX="4264" custLinFactNeighborY="498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26E75E88-EED9-45B9-B2E1-7CF90983F84F}" type="pres">
      <dgm:prSet presAssocID="{D59A6E49-80F2-47F2-A3F1-A7D3C1042B7A}" presName="desTx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0E310878-290E-4CDF-A224-A01279FC1395}" type="pres">
      <dgm:prSet presAssocID="{D59A6E49-80F2-47F2-A3F1-A7D3C1042B7A}" presName="EmptyPlaceHolder" presStyleCnt="0"/>
      <dgm:spPr/>
    </dgm:pt>
  </dgm:ptLst>
  <dgm:cxnLst>
    <dgm:cxn modelId="{6C7779F4-FD69-4B67-B910-A8608F5BFD91}" srcId="{AAD4E0A1-2FAA-4C4F-A963-A18676DD2709}" destId="{11173297-B697-4A11-9EAC-E45317C547A3}" srcOrd="1" destOrd="0" parTransId="{04B33EEE-24D9-46D5-87A7-153B2EA6E29D}" sibTransId="{F44242F6-86F1-4EA1-8BA3-3748696B9D36}"/>
    <dgm:cxn modelId="{BB331587-E8E0-4EB4-A73E-6C4FBC78406B}" type="presOf" srcId="{A5F3A565-F1A9-4263-BA1F-374C68AB041C}" destId="{76F87B8F-7B70-4B8F-BD86-BC83CD9F0297}" srcOrd="0" destOrd="0" presId="urn:microsoft.com/office/officeart/2016/7/layout/AccentHomeChevronProcess"/>
    <dgm:cxn modelId="{EBCA9966-8EF2-49F3-972B-7D6EDBB39C81}" type="presOf" srcId="{11173297-B697-4A11-9EAC-E45317C547A3}" destId="{FCBE03BB-10EF-463F-ADE9-2490921E2F01}" srcOrd="0" destOrd="0" presId="urn:microsoft.com/office/officeart/2016/7/layout/AccentHomeChevronProcess"/>
    <dgm:cxn modelId="{4A7EFD87-320F-45A4-8133-759E7A6020E6}" type="presOf" srcId="{B37999E7-C394-42CA-9788-025667B2F148}" destId="{26E75E88-EED9-45B9-B2E1-7CF90983F84F}" srcOrd="0" destOrd="0" presId="urn:microsoft.com/office/officeart/2016/7/layout/AccentHomeChevronProcess"/>
    <dgm:cxn modelId="{050C9254-2664-45D0-A7C0-16D1E600B953}" type="presOf" srcId="{D59A6E49-80F2-47F2-A3F1-A7D3C1042B7A}" destId="{8CE5514B-799A-4B97-A4CE-949CED117359}" srcOrd="0" destOrd="0" presId="urn:microsoft.com/office/officeart/2016/7/layout/AccentHomeChevronProcess"/>
    <dgm:cxn modelId="{60F2516C-41F3-4218-A1D1-062B64CCA51C}" srcId="{D59A6E49-80F2-47F2-A3F1-A7D3C1042B7A}" destId="{B37999E7-C394-42CA-9788-025667B2F148}" srcOrd="0" destOrd="0" parTransId="{4E4B7B64-9855-4792-8CF8-036E24B99347}" sibTransId="{B2DC8013-B540-4718-801F-00BFBC13037A}"/>
    <dgm:cxn modelId="{1DEAA8D5-09D4-43B8-9CE1-38F63628F861}" srcId="{AAD4E0A1-2FAA-4C4F-A963-A18676DD2709}" destId="{D59A6E49-80F2-47F2-A3F1-A7D3C1042B7A}" srcOrd="2" destOrd="0" parTransId="{0F0347E2-53BF-4AF0-BE04-E562E9D07F8C}" sibTransId="{7E011706-AE0C-4AA0-B690-E8284D94C1FB}"/>
    <dgm:cxn modelId="{AEC3EBD0-1922-4FDA-8C9E-4E7A1D61E53D}" type="presOf" srcId="{AAD4E0A1-2FAA-4C4F-A963-A18676DD2709}" destId="{783BA2EA-8436-4CCE-A39E-6BCF5238143F}" srcOrd="0" destOrd="0" presId="urn:microsoft.com/office/officeart/2016/7/layout/AccentHomeChevronProcess"/>
    <dgm:cxn modelId="{F7EA216A-8EED-4AEA-8470-B1B8F045C9C9}" srcId="{11173297-B697-4A11-9EAC-E45317C547A3}" destId="{388BDCB2-DCDF-44F3-8324-AEB38FDDBDD1}" srcOrd="0" destOrd="0" parTransId="{37941136-BD0B-4BA2-AB30-C59B281AC064}" sibTransId="{3E43BD3A-DE7D-4F87-8DF8-BE45D9E99A98}"/>
    <dgm:cxn modelId="{5674DB32-52A8-4AD6-91A2-851D4F5D774E}" srcId="{8159643A-818D-4545-AFE5-29FC064B1AAA}" destId="{A5F3A565-F1A9-4263-BA1F-374C68AB041C}" srcOrd="0" destOrd="0" parTransId="{BC9CEAF5-0740-4D16-9B53-CFBE32998C15}" sibTransId="{E138BD27-CD5F-4B72-9EE7-AFCFDA324151}"/>
    <dgm:cxn modelId="{C7E7C71A-8D4E-49A3-870A-EF1B52EA7E44}" type="presOf" srcId="{388BDCB2-DCDF-44F3-8324-AEB38FDDBDD1}" destId="{499DECC5-47AF-4CB1-BCD3-F288444FFD05}" srcOrd="0" destOrd="0" presId="urn:microsoft.com/office/officeart/2016/7/layout/AccentHomeChevronProcess"/>
    <dgm:cxn modelId="{D9DD0A07-3DE1-4FDB-9228-533E0FAB48D9}" srcId="{AAD4E0A1-2FAA-4C4F-A963-A18676DD2709}" destId="{8159643A-818D-4545-AFE5-29FC064B1AAA}" srcOrd="0" destOrd="0" parTransId="{2AC99ED1-74BC-44F4-AB57-AD4179C7D85F}" sibTransId="{384C38D0-1DF9-4571-8437-3CD10BEF2AAE}"/>
    <dgm:cxn modelId="{5ADCAFE7-EEA6-4BFA-9A5B-7E47089881FE}" type="presOf" srcId="{8159643A-818D-4545-AFE5-29FC064B1AAA}" destId="{E71F2D5D-B2F9-4DA3-A66A-9C6CCF024E35}" srcOrd="0" destOrd="0" presId="urn:microsoft.com/office/officeart/2016/7/layout/AccentHomeChevronProcess"/>
    <dgm:cxn modelId="{7F2E54B8-A4E8-4F58-B05C-AC407951920B}" type="presParOf" srcId="{783BA2EA-8436-4CCE-A39E-6BCF5238143F}" destId="{14B6A5EE-E0B3-4A85-B764-A872E77BD918}" srcOrd="0" destOrd="0" presId="urn:microsoft.com/office/officeart/2016/7/layout/AccentHomeChevronProcess"/>
    <dgm:cxn modelId="{B7C14F8B-CC24-4358-ACAC-06BBD57C9232}" type="presParOf" srcId="{14B6A5EE-E0B3-4A85-B764-A872E77BD918}" destId="{CC632145-1148-4956-9088-B915D0D0FD99}" srcOrd="0" destOrd="0" presId="urn:microsoft.com/office/officeart/2016/7/layout/AccentHomeChevronProcess"/>
    <dgm:cxn modelId="{EB2BC1A5-5145-4896-855A-0AFEACE82BCF}" type="presParOf" srcId="{14B6A5EE-E0B3-4A85-B764-A872E77BD918}" destId="{E71F2D5D-B2F9-4DA3-A66A-9C6CCF024E35}" srcOrd="1" destOrd="0" presId="urn:microsoft.com/office/officeart/2016/7/layout/AccentHomeChevronProcess"/>
    <dgm:cxn modelId="{BFE19651-BA6F-4861-AC66-33F319D53F7D}" type="presParOf" srcId="{14B6A5EE-E0B3-4A85-B764-A872E77BD918}" destId="{76F87B8F-7B70-4B8F-BD86-BC83CD9F0297}" srcOrd="2" destOrd="0" presId="urn:microsoft.com/office/officeart/2016/7/layout/AccentHomeChevronProcess"/>
    <dgm:cxn modelId="{98F69F0E-9C66-428E-8A69-C89EADF74318}" type="presParOf" srcId="{14B6A5EE-E0B3-4A85-B764-A872E77BD918}" destId="{05D16F6A-9EB7-4E55-B58D-6F5902C7CC80}" srcOrd="3" destOrd="0" presId="urn:microsoft.com/office/officeart/2016/7/layout/AccentHomeChevronProcess"/>
    <dgm:cxn modelId="{DA6016D0-FF08-42BE-9BDC-FF482682D30D}" type="presParOf" srcId="{783BA2EA-8436-4CCE-A39E-6BCF5238143F}" destId="{6A4F6B20-1C90-450E-965A-C1EB3B417C04}" srcOrd="1" destOrd="0" presId="urn:microsoft.com/office/officeart/2016/7/layout/AccentHomeChevronProcess"/>
    <dgm:cxn modelId="{6EF0D53E-C29F-4657-A617-6C3C35BB9FAE}" type="presParOf" srcId="{783BA2EA-8436-4CCE-A39E-6BCF5238143F}" destId="{D85162A9-E7E1-4DA6-A96C-574B4875794C}" srcOrd="2" destOrd="0" presId="urn:microsoft.com/office/officeart/2016/7/layout/AccentHomeChevronProcess"/>
    <dgm:cxn modelId="{C3DCC376-D230-47A5-B0AF-7BF05A5F988F}" type="presParOf" srcId="{D85162A9-E7E1-4DA6-A96C-574B4875794C}" destId="{5C7AB7EB-E74C-4AF9-873D-5493F7962F03}" srcOrd="0" destOrd="0" presId="urn:microsoft.com/office/officeart/2016/7/layout/AccentHomeChevronProcess"/>
    <dgm:cxn modelId="{3B951B36-7350-4EA2-B9D5-5614563BACC1}" type="presParOf" srcId="{D85162A9-E7E1-4DA6-A96C-574B4875794C}" destId="{FCBE03BB-10EF-463F-ADE9-2490921E2F01}" srcOrd="1" destOrd="0" presId="urn:microsoft.com/office/officeart/2016/7/layout/AccentHomeChevronProcess"/>
    <dgm:cxn modelId="{0DF3A932-41AE-4A1B-B940-4F00F9CF7627}" type="presParOf" srcId="{D85162A9-E7E1-4DA6-A96C-574B4875794C}" destId="{499DECC5-47AF-4CB1-BCD3-F288444FFD05}" srcOrd="2" destOrd="0" presId="urn:microsoft.com/office/officeart/2016/7/layout/AccentHomeChevronProcess"/>
    <dgm:cxn modelId="{959D2AAF-704B-4D08-8294-3790BF74564E}" type="presParOf" srcId="{D85162A9-E7E1-4DA6-A96C-574B4875794C}" destId="{303CC2BE-542F-4C56-82EF-DBD9BE5FA7D0}" srcOrd="3" destOrd="0" presId="urn:microsoft.com/office/officeart/2016/7/layout/AccentHomeChevronProcess"/>
    <dgm:cxn modelId="{E44537FE-1975-4124-BCD2-862CC511C87F}" type="presParOf" srcId="{783BA2EA-8436-4CCE-A39E-6BCF5238143F}" destId="{31E06083-C734-4BB7-B45B-F495DA16657F}" srcOrd="3" destOrd="0" presId="urn:microsoft.com/office/officeart/2016/7/layout/AccentHomeChevronProcess"/>
    <dgm:cxn modelId="{D08F1D36-1DBD-4A90-B35A-11CB6AB70837}" type="presParOf" srcId="{783BA2EA-8436-4CCE-A39E-6BCF5238143F}" destId="{33C0640E-1908-43E2-A30D-C597CD2E5C45}" srcOrd="4" destOrd="0" presId="urn:microsoft.com/office/officeart/2016/7/layout/AccentHomeChevronProcess"/>
    <dgm:cxn modelId="{77398350-C6EC-4106-8EBF-0C0C73F7D8E2}" type="presParOf" srcId="{33C0640E-1908-43E2-A30D-C597CD2E5C45}" destId="{D45698BB-B312-4969-9C62-8B658A7BE04B}" srcOrd="0" destOrd="0" presId="urn:microsoft.com/office/officeart/2016/7/layout/AccentHomeChevronProcess"/>
    <dgm:cxn modelId="{BB0C5B20-87A6-498F-A1F7-C45BD18A0349}" type="presParOf" srcId="{33C0640E-1908-43E2-A30D-C597CD2E5C45}" destId="{8CE5514B-799A-4B97-A4CE-949CED117359}" srcOrd="1" destOrd="0" presId="urn:microsoft.com/office/officeart/2016/7/layout/AccentHomeChevronProcess"/>
    <dgm:cxn modelId="{7900CD8C-9318-4089-992F-92843765BB6E}" type="presParOf" srcId="{33C0640E-1908-43E2-A30D-C597CD2E5C45}" destId="{26E75E88-EED9-45B9-B2E1-7CF90983F84F}" srcOrd="2" destOrd="0" presId="urn:microsoft.com/office/officeart/2016/7/layout/AccentHomeChevronProcess"/>
    <dgm:cxn modelId="{51FB55C6-15A1-4FDA-9B20-03379835FB58}" type="presParOf" srcId="{33C0640E-1908-43E2-A30D-C597CD2E5C45}" destId="{0E310878-290E-4CDF-A224-A01279FC1395}" srcOrd="3" destOrd="0" presId="urn:microsoft.com/office/officeart/2016/7/layout/AccentHomeChevro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AccentHomeChevronProcess">
  <dgm:title val="Accent Home Chevron Process"/>
  <dgm:desc val="Use to show a progression; a timeline; sequential steps in a task, process, or workflow; or to emphasize movement or direction. Level 1 text appears inside an chevron shape, except the first shape which comes in a home shape, while Level 2 text appears above the invisible rectangle shapes."/>
  <dgm:catLst>
    <dgm:cat type="process" pri="500"/>
    <dgm:cat type="timeline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contrsBasedOnsibTransCount">
      <dgm:if name="oneSibTrans" axis="ch" ptType="sibTrans" func="cnt" op="equ" val="1">
        <dgm:constrLst>
          <dgm:constr type="h" for="ch" forName="composite" refType="h" fact="0.6"/>
          <dgm:constr type="w" for="ch" forName="composite" refType="w"/>
          <dgm:constr type="primFontSz" for="des" forName="parTx" val="20"/>
          <dgm:constr type="primFontSz" for="des" forName="desTx" refType="primFontSz" refFor="des" refForName="parTx" op="lte"/>
          <dgm:constr type="primFontSz" for="des" forName="parTx" op="equ"/>
          <dgm:constr type="primFontSz" for="des" forName="desTx" op="equ"/>
          <dgm:constr type="w" for="ch" forName="space" refType="w" refFor="ch" refForName="composite" fact="-0.02"/>
          <dgm:constr type="w" for="ch" ptType="sibTrans" op="equ"/>
        </dgm:constrLst>
      </dgm:if>
      <dgm:else name="moreThanOneSibTrans">
        <dgm:choose name="contrsForMoreThanOneSibTrans">
          <dgm:if name="twoSibTrans" axis="ch" ptType="sibTrans" func="cnt" op="equ" val="2">
            <dgm:constrLst>
              <dgm:constr type="h" for="ch" forName="composite" refType="h" fact="0.6"/>
              <dgm:constr type="w" for="ch" forName="composite" refType="w"/>
              <dgm:constr type="primFontSz" for="des" forName="parTx" val="20"/>
              <dgm:constr type="primFontSz" for="des" forName="desTx" refType="primFontSz" refFor="des" refForName="parTx" op="lte"/>
              <dgm:constr type="primFontSz" for="des" forName="parTx" op="equ"/>
              <dgm:constr type="primFontSz" for="des" forName="desTx" op="equ"/>
              <dgm:constr type="w" for="ch" forName="space" refType="w" refFor="ch" refForName="composite" fact="-0.03"/>
              <dgm:constr type="w" for="ch" ptType="sibTrans" op="equ"/>
            </dgm:constrLst>
          </dgm:if>
          <dgm:else name="moreThanTwoSibTrans">
            <dgm:choose name="contrsForMoreThanTwoSibTrans">
              <dgm:if name="threeSibTrans" axis="ch" ptType="sibTrans" func="cnt" op="equ" val="3">
                <dgm:constrLst>
                  <dgm:constr type="h" for="ch" forName="composite" refType="h" fact="0.6"/>
                  <dgm:constr type="w" for="ch" forName="composite" refType="w"/>
                  <dgm:constr type="primFontSz" for="des" forName="parTx" val="20"/>
                  <dgm:constr type="primFontSz" for="des" forName="desTx" refType="primFontSz" refFor="des" refForName="parTx" op="lte"/>
                  <dgm:constr type="primFontSz" for="des" forName="parTx" op="equ"/>
                  <dgm:constr type="primFontSz" for="des" forName="desTx" op="equ"/>
                  <dgm:constr type="w" for="ch" forName="space" refType="w" refFor="ch" refForName="composite" fact="-0.04"/>
                  <dgm:constr type="w" for="ch" ptType="sibTrans" op="equ"/>
                </dgm:constrLst>
              </dgm:if>
              <dgm:else name="moreThanThreeSibTrans">
                <dgm:choose name="contrsForMoreThanThreeSibTrans">
                  <dgm:if name="fourToSixSibTrans" axis="ch" ptType="sibTrans" func="cnt" op="lte" val="6">
                    <dgm:constrLst>
                      <dgm:constr type="h" for="ch" forName="composite" refType="h" fact="0.6"/>
                      <dgm:constr type="w" for="ch" forName="composite" refType="w"/>
                      <dgm:constr type="primFontSz" for="des" forName="parTx" val="20"/>
                      <dgm:constr type="primFontSz" for="des" forName="desTx" refType="primFontSz" refFor="des" refForName="parTx" op="lte"/>
                      <dgm:constr type="primFontSz" for="des" forName="parTx" op="equ"/>
                      <dgm:constr type="primFontSz" for="des" forName="desTx" op="equ"/>
                      <dgm:constr type="w" for="ch" forName="space" refType="w" refFor="ch" refForName="composite" fact="-0.05"/>
                      <dgm:constr type="w" for="ch" ptType="sibTrans" op="equ"/>
                    </dgm:constrLst>
                  </dgm:if>
                  <dgm:else name="moreThanSixSibTrans">
                    <dgm:choose name="contrsForMoreThanSixSibTrans">
                      <dgm:if name="sevenToEightSibTrans" axis="ch" ptType="sibTrans" func="cnt" op="lte" val="8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7"/>
                          <dgm:constr type="w" for="ch" ptType="sibTrans" op="equ"/>
                        </dgm:constrLst>
                      </dgm:if>
                      <dgm:else name="moreThanEightSibTrans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9"/>
                          <dgm:constr type="w" for="ch" ptType="sibTrans" op="equ"/>
                        </dgm:constrLst>
                      </dgm:else>
                    </dgm:choose>
                  </dgm:else>
                </dgm:choose>
              </dgm:else>
            </dgm:choose>
          </dgm:else>
        </dgm:choose>
      </dgm:else>
    </dgm:choose>
    <dgm:ruleLst/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LayoutLTRorRTL">
          <dgm:if name="LayoutLTR" func="var" arg="dir" op="equ" val="norm">
            <dgm:constrLst>
              <dgm:constr type="w" for="ch" forName="L" refType="w" fact="0.08"/>
              <dgm:constr type="h" for="ch" forName="L" refType="h" fact="0.75"/>
              <dgm:constr type="l" for="ch" forName="L"/>
              <dgm:constr type="l" for="ch" forName="parTx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l" for="ch" forName="desTx" refType="r" refFor="ch" refForName="L"/>
              <dgm:constr type="w" for="ch" forName="desTx" refType="w" fact="0.812"/>
              <dgm:constr type="w" for="ch" forName="EmptyPlaceHolder" refType="w" fact="0.82"/>
              <dgm:constr type="l" for="ch" forName="EmptyPlaceHolder" refType="r" refFor="ch" refForName="L"/>
              <dgm:constr type="b" for="ch" forName="EmptyPlaceHolder" refType="b" refFor="ch" refForName="L"/>
              <dgm:constr type="h" for="ch" forName="EmptyPlaceHolder" refType="t" refFor="ch" refForName="desTx"/>
            </dgm:constrLst>
          </dgm:if>
          <dgm:else name="LayoutRTL">
            <dgm:constrLst>
              <dgm:constr type="w" for="ch" forName="L" refType="w" fact="0.08"/>
              <dgm:constr type="h" for="ch" forName="L" refType="h" fact="0.75"/>
              <dgm:constr type="r" for="ch" forName="L" refType="w"/>
              <dgm:constr type="r" for="ch" forName="parTx" refType="w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r" for="ch" forName="desTx" refType="l" refFor="ch" refForName="L"/>
              <dgm:constr type="w" for="ch" forName="desTx" refType="w" fact="0.812"/>
              <dgm:constr type="w" for="ch" forName="EmptyPlaceHolder" refType="w" fact="0.82"/>
              <dgm:constr type="h" for="ch" forName="EmptyPlaceHolder" refType="w" refFor="ch" refForName="L" fact="0.6"/>
              <dgm:constr type="b" for="ch" forName="EmptyPlaceHolder" refType="b" refFor="ch" refForName="L"/>
            </dgm:constrLst>
          </dgm:else>
        </dgm:choose>
        <dgm:layoutNode name="L" styleLbl="solidFgAcc1" moveWith="parTx">
          <dgm:varLst>
            <dgm:chMax val="0"/>
            <dgm:chPref val="0"/>
          </dgm:varLst>
          <dgm:alg type="sp"/>
          <dgm:choose name="Name310">
            <dgm:if name="Name311" func="var" arg="dir" op="equ" val="norm">
              <dgm:shape xmlns:r="http://schemas.openxmlformats.org/officeDocument/2006/relationships" rot="90" type="corner" r:blip="">
                <dgm:adjLst>
                  <dgm:adj idx="1" val="0.01"/>
                  <dgm:adj idx="2" val="0.01"/>
                </dgm:adjLst>
              </dgm:shape>
            </dgm:if>
            <dgm:else name="Name312">
              <dgm:shape xmlns:r="http://schemas.openxmlformats.org/officeDocument/2006/relationships" rot="180" type="corner" r:blip="">
                <dgm:adjLst>
                  <dgm:adj idx="1" val="0.01"/>
                  <dgm:adj idx="2" val="0.01"/>
                </dgm:adjLst>
              </dgm:shape>
            </dgm:else>
          </dgm:choose>
          <dgm:presOf/>
          <dgm:constrLst/>
          <dgm:ruleLst/>
        </dgm:layoutNode>
        <dgm:layoutNode name="parTx" styleLbl="alignNode1">
          <dgm:varLst>
            <dgm:chMax val="0"/>
            <dgm:chPref val="0"/>
            <dgm:bulletEnabled val="1"/>
          </dgm:varLst>
          <dgm:alg type="tx">
            <dgm:param type="txAnchorVert" val="mid"/>
            <dgm:param type="parTxLTRAlign" val="ctr"/>
            <dgm:param type="parTxRTLAlign" val="ctr"/>
          </dgm:alg>
          <dgm:choose name="MakeFirstNodeHomePlate">
            <dgm:if name="IfFirstNode" axis="self" ptType="node" func="pos" op="equ" val="1">
              <dgm:choose name="Name110">
                <dgm:if name="Name111" func="var" arg="dir" op="equ" val="norm">
                  <dgm:shape xmlns:r="http://schemas.openxmlformats.org/officeDocument/2006/relationships" type="homePlate" r:blip="">
                    <dgm:adjLst>
                      <dgm:adj idx="1" val="0.25"/>
                    </dgm:adjLst>
                  </dgm:shape>
                </dgm:if>
                <dgm:else name="Name112">
                  <dgm:shape xmlns:r="http://schemas.openxmlformats.org/officeDocument/2006/relationships" rot="180" type="homePlate" r:blip="">
                    <dgm:adjLst>
                      <dgm:adj idx="1" val="0.25"/>
                    </dgm:adjLst>
                  </dgm:shape>
                </dgm:else>
              </dgm:choose>
            </dgm:if>
            <dgm:else name="MakeRestOfNodesChevrons"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>
                      <dgm:adj idx="1" val="0.25"/>
                    </dgm:adjLst>
                  </dgm:shape>
                </dgm:if>
                <dgm:else name="Name12">
                  <dgm:shape xmlns:r="http://schemas.openxmlformats.org/officeDocument/2006/relationships" rot="180" type="chevron" r:blip="">
                    <dgm:adjLst>
                      <dgm:adj idx="1" val="0.25"/>
                    </dgm:adjLst>
                  </dgm:shape>
                </dgm:else>
              </dgm:choose>
            </dgm:else>
          </dgm:choose>
          <dgm:presOf axis="self" ptType="node"/>
          <dgm:constrLst>
            <dgm:constr type="tMarg" refType="primFontSz"/>
            <dgm:constr type="bMarg" refType="primFontSz"/>
            <dgm:constr type="lMarg" refType="primFontSz" fact="0.5"/>
            <dgm:constr type="rMarg" refType="primFontSz" fact="0.5"/>
          </dgm:constrLst>
          <dgm:ruleLst>
            <dgm:rule type="primFontSz" val="13" fact="NaN" max="NaN"/>
          </dgm:ruleLst>
        </dgm:layoutNode>
        <dgm:layoutNode name="desTx" styleLbl="revTx" moveWith="parTx">
          <dgm:varLst>
            <dgm:chMax val="0"/>
            <dgm:chPref val="0"/>
            <dgm:bulletEnabled val="1"/>
          </dgm:varLst>
          <dgm:choose name="Name210">
            <dgm:if name="Name211" func="var" arg="dir" op="equ" val="norm">
              <dgm:alg type="tx">
                <dgm:param type="txAnchorVert" val="t"/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12">
              <dgm:alg type="tx">
                <dgm:param type="txAnchorVert" val="t"/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tMarg"/>
            <dgm:constr type="bMarg"/>
            <dgm:constr type="lMarg"/>
            <dgm:constr type="rMarg"/>
          </dgm:constrLst>
          <dgm:ruleLst>
            <dgm:rule type="primFontSz" val="11" fact="NaN" max="NaN"/>
            <dgm:rule type="secFontSz" val="9" fact="NaN" max="NaN"/>
          </dgm:ruleLst>
        </dgm:layoutNode>
        <dgm:layoutNode name="EmptyPlaceHolder">
          <dgm:alg type="sp"/>
          <dgm:shape xmlns:r="http://schemas.openxmlformats.org/officeDocument/2006/relationships" r:blip="">
            <dgm:adjLst/>
          </dgm:shape>
          <dgm:presOf/>
          <dgm:constrLst/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11/19/2020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586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11/19/2020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906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11/19/2020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224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84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11/19/2020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556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11/19/2020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461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11/19/2020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59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11/19/2020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xmlns="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986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05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0082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xmlns="" id="{42D4960A-896E-4F6B-BF65-B4662AC9DE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6" name="Picture 5" descr="pipette dripping into a petri dish">
            <a:extLst>
              <a:ext uri="{FF2B5EF4-FFF2-40B4-BE49-F238E27FC236}">
                <a16:creationId xmlns:a16="http://schemas.microsoft.com/office/drawing/2014/main" xmlns="" id="{AD5EFA86-59D3-41A9-819E-C704FF32C5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302" y="457200"/>
            <a:ext cx="7588885" cy="589965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5684944A-8803-462C-84C5-4576C56A77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19870" y="457199"/>
            <a:ext cx="3618827" cy="48224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2723" y="850791"/>
            <a:ext cx="3202016" cy="4198288"/>
          </a:xfrm>
        </p:spPr>
        <p:txBody>
          <a:bodyPr anchor="ctr">
            <a:normAutofit/>
          </a:bodyPr>
          <a:lstStyle/>
          <a:p>
            <a:r>
              <a:rPr lang="lt-LT" dirty="0">
                <a:solidFill>
                  <a:srgbClr val="FFFFFF"/>
                </a:solidFill>
              </a:rPr>
              <a:t>Covid-19 ir švietimo įstaigos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E07F3B49-8C20-42F5-831D-59306D05F6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19870" y="5367338"/>
            <a:ext cx="3618828" cy="989513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2188" y="5506279"/>
            <a:ext cx="3786290" cy="659629"/>
          </a:xfrm>
          <a:noFill/>
        </p:spPr>
        <p:txBody>
          <a:bodyPr anchor="ctr">
            <a:noAutofit/>
          </a:bodyPr>
          <a:lstStyle/>
          <a:p>
            <a:r>
              <a:rPr lang="lt-LT" sz="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Edita </a:t>
            </a:r>
            <a:r>
              <a:rPr lang="lt-LT" sz="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jegelevičienė</a:t>
            </a:r>
            <a:endParaRPr lang="lt-LT" sz="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Užkrečiamųjų ligų valdymo skyriaus vyriausioji specialistė</a:t>
            </a:r>
          </a:p>
          <a:p>
            <a:r>
              <a:rPr lang="lt-LT" sz="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Nacionalinis visuomenės sveikatos centras</a:t>
            </a:r>
          </a:p>
          <a:p>
            <a:r>
              <a:rPr lang="lt-LT" sz="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prie Sveikatos apsaugos ministerijos</a:t>
            </a:r>
            <a:endParaRPr lang="lt-LT" sz="800" dirty="0">
              <a:solidFill>
                <a:srgbClr val="FFFFFF">
                  <a:alpha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FF8A598B-2C91-487E-B52F-72DB38DAA2DE}"/>
              </a:ext>
            </a:extLst>
          </p:cNvPr>
          <p:cNvSpPr txBox="1">
            <a:spLocks/>
          </p:cNvSpPr>
          <p:nvPr/>
        </p:nvSpPr>
        <p:spPr>
          <a:xfrm>
            <a:off x="10858060" y="4742459"/>
            <a:ext cx="925527" cy="57287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lt-LT" sz="1000" dirty="0">
                <a:solidFill>
                  <a:srgbClr val="FFFFFF"/>
                </a:solidFill>
              </a:rPr>
              <a:t>2020-11-19</a:t>
            </a:r>
            <a:endParaRPr lang="en-US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003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D539EE-4A36-4CA3-94D4-F7FEA2D24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3042" y="1241570"/>
            <a:ext cx="3858936" cy="64930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lt-L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29936 sergantys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5" name="Content Placeholder 2" descr="SmartArt timeline">
            <a:extLst>
              <a:ext uri="{FF2B5EF4-FFF2-40B4-BE49-F238E27FC236}">
                <a16:creationId xmlns:a16="http://schemas.microsoft.com/office/drawing/2014/main" xmlns="" id="{3482D096-AEF7-42A2-9733-8437ACF545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8470504"/>
              </p:ext>
            </p:extLst>
          </p:nvPr>
        </p:nvGraphicFramePr>
        <p:xfrm>
          <a:off x="276837" y="2341563"/>
          <a:ext cx="11334138" cy="3814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6093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A06EB5-20F7-47EB-A2A2-7EB218DFB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57189"/>
          </a:xfrm>
        </p:spPr>
        <p:txBody>
          <a:bodyPr/>
          <a:lstStyle/>
          <a:p>
            <a:r>
              <a:rPr lang="lt-LT" dirty="0"/>
              <a:t>Sergamumas COVID-19 IKIMOKYKLINIO ugdymo ĮSTAIGOSE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D3373878-469B-4FF8-A620-D4D477925C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346079"/>
              </p:ext>
            </p:extLst>
          </p:nvPr>
        </p:nvGraphicFramePr>
        <p:xfrm>
          <a:off x="3473042" y="1828801"/>
          <a:ext cx="4764947" cy="45468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21399">
                  <a:extLst>
                    <a:ext uri="{9D8B030D-6E8A-4147-A177-3AD203B41FA5}">
                      <a16:colId xmlns:a16="http://schemas.microsoft.com/office/drawing/2014/main" xmlns="" val="516093533"/>
                    </a:ext>
                  </a:extLst>
                </a:gridCol>
                <a:gridCol w="1350047">
                  <a:extLst>
                    <a:ext uri="{9D8B030D-6E8A-4147-A177-3AD203B41FA5}">
                      <a16:colId xmlns:a16="http://schemas.microsoft.com/office/drawing/2014/main" xmlns="" val="143951747"/>
                    </a:ext>
                  </a:extLst>
                </a:gridCol>
                <a:gridCol w="1193501">
                  <a:extLst>
                    <a:ext uri="{9D8B030D-6E8A-4147-A177-3AD203B41FA5}">
                      <a16:colId xmlns:a16="http://schemas.microsoft.com/office/drawing/2014/main" xmlns="" val="137975539"/>
                    </a:ext>
                  </a:extLst>
                </a:gridCol>
              </a:tblGrid>
              <a:tr h="562171"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t-LT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4" marR="50494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Ugdymo organizavimas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t-LT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4" marR="50494" marT="0" marB="0"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72962292"/>
                  </a:ext>
                </a:extLst>
              </a:tr>
              <a:tr h="834527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Įprastu būdų, išskyrus atskiras grupes arba atskirus vaikus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(118 įstaigų)</a:t>
                      </a:r>
                      <a:endParaRPr lang="lt-LT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4" marR="50494" marT="0" marB="0"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03585188"/>
                  </a:ext>
                </a:extLst>
              </a:tr>
              <a:tr h="573227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įstaigų sk.</a:t>
                      </a:r>
                      <a:endParaRPr lang="lt-LT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4" marR="504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asmenų sk.</a:t>
                      </a:r>
                      <a:endParaRPr lang="lt-LT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4" marR="50494" marT="0" marB="0" anchor="ctr"/>
                </a:tc>
                <a:extLst>
                  <a:ext uri="{0D108BD9-81ED-4DB2-BD59-A6C34878D82A}">
                    <a16:rowId xmlns:a16="http://schemas.microsoft.com/office/drawing/2014/main" xmlns="" val="748309748"/>
                  </a:ext>
                </a:extLst>
              </a:tr>
              <a:tr h="4411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Tik COVID-19 sergantys vaikai</a:t>
                      </a:r>
                      <a:endParaRPr lang="lt-LT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4" marR="504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(14%)</a:t>
                      </a:r>
                      <a:endParaRPr lang="lt-LT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4" marR="504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lt-LT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4" marR="50494" marT="0" marB="0" anchor="ctr"/>
                </a:tc>
                <a:extLst>
                  <a:ext uri="{0D108BD9-81ED-4DB2-BD59-A6C34878D82A}">
                    <a16:rowId xmlns:a16="http://schemas.microsoft.com/office/drawing/2014/main" xmlns="" val="367017687"/>
                  </a:ext>
                </a:extLst>
              </a:tr>
              <a:tr h="6360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Tik COVID-19 sergantys pedagogai</a:t>
                      </a:r>
                      <a:endParaRPr lang="lt-LT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4" marR="504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(14%)</a:t>
                      </a:r>
                      <a:endParaRPr lang="lt-LT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4" marR="504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lt-LT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4" marR="50494" marT="0" marB="0" anchor="ctr"/>
                </a:tc>
                <a:extLst>
                  <a:ext uri="{0D108BD9-81ED-4DB2-BD59-A6C34878D82A}">
                    <a16:rowId xmlns:a16="http://schemas.microsoft.com/office/drawing/2014/main" xmlns="" val="1129803884"/>
                  </a:ext>
                </a:extLst>
              </a:tr>
              <a:tr h="80950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Tik COVID-19 sergantys nepedagoginiai darbuotojai </a:t>
                      </a:r>
                      <a:endParaRPr lang="lt-LT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4" marR="504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(13%)</a:t>
                      </a:r>
                      <a:endParaRPr lang="lt-LT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4" marR="504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lt-LT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4" marR="50494" marT="0" marB="0" anchor="ctr"/>
                </a:tc>
                <a:extLst>
                  <a:ext uri="{0D108BD9-81ED-4DB2-BD59-A6C34878D82A}">
                    <a16:rowId xmlns:a16="http://schemas.microsoft.com/office/drawing/2014/main" xmlns="" val="2583997354"/>
                  </a:ext>
                </a:extLst>
              </a:tr>
              <a:tr h="6902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Sergantys vaikai ir pedagogai </a:t>
                      </a:r>
                      <a:endParaRPr lang="lt-LT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4" marR="504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(14%)</a:t>
                      </a:r>
                      <a:endParaRPr lang="lt-LT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4" marR="504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lt-LT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4" marR="50494" marT="0" marB="0" anchor="ctr"/>
                </a:tc>
                <a:extLst>
                  <a:ext uri="{0D108BD9-81ED-4DB2-BD59-A6C34878D82A}">
                    <a16:rowId xmlns:a16="http://schemas.microsoft.com/office/drawing/2014/main" xmlns="" val="19535422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1862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636623-197F-46E4-9886-EACF444B4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702155"/>
            <a:ext cx="11232117" cy="1163589"/>
          </a:xfrm>
        </p:spPr>
        <p:txBody>
          <a:bodyPr>
            <a:normAutofit/>
          </a:bodyPr>
          <a:lstStyle/>
          <a:p>
            <a:r>
              <a:rPr lang="lt-LT" sz="2800" dirty="0"/>
              <a:t>IKIMOKYKLINIO UGDYMO (</a:t>
            </a:r>
            <a:r>
              <a:rPr lang="lt-LT" sz="2800" dirty="0" err="1"/>
              <a:t>iu</a:t>
            </a:r>
            <a:r>
              <a:rPr lang="lt-LT" sz="2800" dirty="0"/>
              <a:t>) ORGANIZAVIMAS ĮPRASTU BŪDU IR covid-19 susirgimai</a:t>
            </a:r>
            <a:endParaRPr lang="lt-LT" dirty="0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xmlns="" id="{97E22B7B-6D55-4FEB-9724-D623017392D3}"/>
              </a:ext>
            </a:extLst>
          </p:cNvPr>
          <p:cNvSpPr txBox="1">
            <a:spLocks/>
          </p:cNvSpPr>
          <p:nvPr/>
        </p:nvSpPr>
        <p:spPr>
          <a:xfrm>
            <a:off x="480291" y="2133600"/>
            <a:ext cx="11051662" cy="28358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lt-LT" sz="2800" dirty="0"/>
              <a:t> 41-oje IU įstaigose sirgo bent vienas vaikas;</a:t>
            </a:r>
          </a:p>
          <a:p>
            <a:pPr marL="0" indent="0">
              <a:buNone/>
            </a:pPr>
            <a:endParaRPr lang="lt-LT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lt-LT" sz="2800" dirty="0"/>
              <a:t>49-iose IU įstaigose sirgo bent vienas pedagogas</a:t>
            </a:r>
          </a:p>
        </p:txBody>
      </p:sp>
    </p:spTree>
    <p:extLst>
      <p:ext uri="{BB962C8B-B14F-4D97-AF65-F5344CB8AC3E}">
        <p14:creationId xmlns:p14="http://schemas.microsoft.com/office/powerpoint/2010/main" val="1191013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49068F-BDA6-4B37-A936-BB1B45F26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64826"/>
          </a:xfrm>
        </p:spPr>
        <p:txBody>
          <a:bodyPr/>
          <a:lstStyle/>
          <a:p>
            <a:r>
              <a:rPr lang="lt-LT" dirty="0"/>
              <a:t>Sergamumas COVID-19 Bendrojo ugdymo įstaigose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A47F05A0-720D-4FC1-915D-E310E12487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641023"/>
              </p:ext>
            </p:extLst>
          </p:nvPr>
        </p:nvGraphicFramePr>
        <p:xfrm>
          <a:off x="2456873" y="1528426"/>
          <a:ext cx="7527636" cy="46274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9194">
                  <a:extLst>
                    <a:ext uri="{9D8B030D-6E8A-4147-A177-3AD203B41FA5}">
                      <a16:colId xmlns:a16="http://schemas.microsoft.com/office/drawing/2014/main" xmlns="" val="3157366164"/>
                    </a:ext>
                  </a:extLst>
                </a:gridCol>
                <a:gridCol w="914573">
                  <a:extLst>
                    <a:ext uri="{9D8B030D-6E8A-4147-A177-3AD203B41FA5}">
                      <a16:colId xmlns:a16="http://schemas.microsoft.com/office/drawing/2014/main" xmlns="" val="2331594702"/>
                    </a:ext>
                  </a:extLst>
                </a:gridCol>
                <a:gridCol w="936705">
                  <a:extLst>
                    <a:ext uri="{9D8B030D-6E8A-4147-A177-3AD203B41FA5}">
                      <a16:colId xmlns:a16="http://schemas.microsoft.com/office/drawing/2014/main" xmlns="" val="275300072"/>
                    </a:ext>
                  </a:extLst>
                </a:gridCol>
                <a:gridCol w="1032353">
                  <a:extLst>
                    <a:ext uri="{9D8B030D-6E8A-4147-A177-3AD203B41FA5}">
                      <a16:colId xmlns:a16="http://schemas.microsoft.com/office/drawing/2014/main" xmlns="" val="1114977291"/>
                    </a:ext>
                  </a:extLst>
                </a:gridCol>
                <a:gridCol w="1137538">
                  <a:extLst>
                    <a:ext uri="{9D8B030D-6E8A-4147-A177-3AD203B41FA5}">
                      <a16:colId xmlns:a16="http://schemas.microsoft.com/office/drawing/2014/main" xmlns="" val="1741907558"/>
                    </a:ext>
                  </a:extLst>
                </a:gridCol>
                <a:gridCol w="914521">
                  <a:extLst>
                    <a:ext uri="{9D8B030D-6E8A-4147-A177-3AD203B41FA5}">
                      <a16:colId xmlns:a16="http://schemas.microsoft.com/office/drawing/2014/main" xmlns="" val="431218051"/>
                    </a:ext>
                  </a:extLst>
                </a:gridCol>
                <a:gridCol w="932752">
                  <a:extLst>
                    <a:ext uri="{9D8B030D-6E8A-4147-A177-3AD203B41FA5}">
                      <a16:colId xmlns:a16="http://schemas.microsoft.com/office/drawing/2014/main" xmlns="" val="2180488480"/>
                    </a:ext>
                  </a:extLst>
                </a:gridCol>
              </a:tblGrid>
              <a:tr h="497579"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 dirty="0">
                          <a:effectLst/>
                        </a:rPr>
                        <a:t> </a:t>
                      </a:r>
                      <a:endParaRPr lang="lt-L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 dirty="0">
                          <a:effectLst/>
                        </a:rPr>
                        <a:t>Ugdymo organizavimas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000" dirty="0">
                          <a:effectLst/>
                        </a:rPr>
                        <a:t> </a:t>
                      </a:r>
                      <a:endParaRPr lang="lt-L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39481853"/>
                  </a:ext>
                </a:extLst>
              </a:tr>
              <a:tr h="884375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 dirty="0">
                          <a:effectLst/>
                        </a:rPr>
                        <a:t>Nuotoliniu būdu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 dirty="0">
                          <a:effectLst/>
                        </a:rPr>
                        <a:t>(131 įstaiga)</a:t>
                      </a:r>
                      <a:endParaRPr lang="lt-L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 dirty="0">
                          <a:effectLst/>
                        </a:rPr>
                        <a:t>Įprastu būdu, išskyrus atskiras grupes arba atskirus mokinius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 dirty="0">
                          <a:effectLst/>
                        </a:rPr>
                        <a:t>(129 įstaiga)</a:t>
                      </a:r>
                      <a:endParaRPr lang="lt-L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 dirty="0">
                          <a:effectLst/>
                        </a:rPr>
                        <a:t>Kasdienio ir nuotolinio darbo derinimas </a:t>
                      </a:r>
                      <a:r>
                        <a:rPr lang="lt-LT" sz="1200">
                          <a:effectLst/>
                        </a:rPr>
                        <a:t>(mišrus)</a:t>
                      </a:r>
                      <a:endParaRPr lang="lt-LT" sz="12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 dirty="0">
                          <a:effectLst/>
                        </a:rPr>
                        <a:t>(59 įstaiga)</a:t>
                      </a:r>
                      <a:endParaRPr lang="lt-L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57000807"/>
                  </a:ext>
                </a:extLst>
              </a:tr>
              <a:tr h="529644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 dirty="0">
                          <a:effectLst/>
                        </a:rPr>
                        <a:t>įstaigų sk.</a:t>
                      </a:r>
                      <a:endParaRPr lang="lt-L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 dirty="0">
                          <a:effectLst/>
                        </a:rPr>
                        <a:t>asmenų sk.</a:t>
                      </a:r>
                      <a:endParaRPr lang="lt-L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 dirty="0">
                          <a:effectLst/>
                        </a:rPr>
                        <a:t>įstaigų sk.</a:t>
                      </a:r>
                      <a:endParaRPr lang="lt-L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 dirty="0">
                          <a:effectLst/>
                        </a:rPr>
                        <a:t>asmenų sk.</a:t>
                      </a:r>
                      <a:endParaRPr lang="lt-L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 dirty="0">
                          <a:effectLst/>
                        </a:rPr>
                        <a:t>įstaigų sk.</a:t>
                      </a:r>
                      <a:endParaRPr lang="lt-L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 dirty="0">
                          <a:effectLst/>
                        </a:rPr>
                        <a:t>asmenų sk.</a:t>
                      </a:r>
                      <a:endParaRPr lang="lt-L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 anchor="ctr"/>
                </a:tc>
                <a:extLst>
                  <a:ext uri="{0D108BD9-81ED-4DB2-BD59-A6C34878D82A}">
                    <a16:rowId xmlns:a16="http://schemas.microsoft.com/office/drawing/2014/main" xmlns="" val="2343001698"/>
                  </a:ext>
                </a:extLst>
              </a:tr>
              <a:tr h="618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 dirty="0">
                          <a:effectLst/>
                        </a:rPr>
                        <a:t>Tik COVID-19 sergantys mokiniai</a:t>
                      </a:r>
                      <a:endParaRPr lang="lt-L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 dirty="0">
                          <a:effectLst/>
                        </a:rPr>
                        <a:t>29 (22%)</a:t>
                      </a:r>
                      <a:endParaRPr lang="lt-L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 dirty="0">
                          <a:effectLst/>
                        </a:rPr>
                        <a:t>91</a:t>
                      </a:r>
                      <a:endParaRPr lang="lt-L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 dirty="0">
                          <a:effectLst/>
                        </a:rPr>
                        <a:t>30 (23%)</a:t>
                      </a:r>
                      <a:endParaRPr lang="lt-L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 dirty="0">
                          <a:effectLst/>
                        </a:rPr>
                        <a:t>58</a:t>
                      </a:r>
                      <a:endParaRPr lang="lt-L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 dirty="0">
                          <a:effectLst/>
                        </a:rPr>
                        <a:t>19 (32%)</a:t>
                      </a:r>
                      <a:endParaRPr lang="lt-L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>
                          <a:effectLst/>
                        </a:rPr>
                        <a:t>29</a:t>
                      </a:r>
                      <a:endParaRPr lang="lt-L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 anchor="ctr"/>
                </a:tc>
                <a:extLst>
                  <a:ext uri="{0D108BD9-81ED-4DB2-BD59-A6C34878D82A}">
                    <a16:rowId xmlns:a16="http://schemas.microsoft.com/office/drawing/2014/main" xmlns="" val="924762364"/>
                  </a:ext>
                </a:extLst>
              </a:tr>
              <a:tr h="618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>
                          <a:effectLst/>
                        </a:rPr>
                        <a:t>Tik COVID-19 sergantys pedagogai</a:t>
                      </a:r>
                      <a:endParaRPr lang="lt-L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>
                          <a:effectLst/>
                        </a:rPr>
                        <a:t>21 (28%)</a:t>
                      </a:r>
                      <a:endParaRPr lang="lt-L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 dirty="0">
                          <a:effectLst/>
                        </a:rPr>
                        <a:t>34</a:t>
                      </a:r>
                      <a:endParaRPr lang="lt-L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 dirty="0">
                          <a:effectLst/>
                        </a:rPr>
                        <a:t>21 (16%)</a:t>
                      </a:r>
                      <a:endParaRPr lang="lt-L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 dirty="0">
                          <a:effectLst/>
                        </a:rPr>
                        <a:t>27</a:t>
                      </a:r>
                      <a:endParaRPr lang="lt-L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 dirty="0">
                          <a:effectLst/>
                        </a:rPr>
                        <a:t>15 (25%)</a:t>
                      </a:r>
                      <a:endParaRPr lang="lt-L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>
                          <a:effectLst/>
                        </a:rPr>
                        <a:t>16</a:t>
                      </a:r>
                      <a:endParaRPr lang="lt-L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 anchor="ctr"/>
                </a:tc>
                <a:extLst>
                  <a:ext uri="{0D108BD9-81ED-4DB2-BD59-A6C34878D82A}">
                    <a16:rowId xmlns:a16="http://schemas.microsoft.com/office/drawing/2014/main" xmlns="" val="768128874"/>
                  </a:ext>
                </a:extLst>
              </a:tr>
              <a:tr h="84039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 dirty="0">
                          <a:effectLst/>
                        </a:rPr>
                        <a:t>Tik COVID-19 sergantys nepedagoginiai darbuotojai </a:t>
                      </a:r>
                      <a:endParaRPr lang="lt-L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 dirty="0">
                          <a:effectLst/>
                        </a:rPr>
                        <a:t>12 (9%)</a:t>
                      </a:r>
                      <a:endParaRPr lang="lt-L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>
                          <a:effectLst/>
                        </a:rPr>
                        <a:t>14</a:t>
                      </a:r>
                      <a:endParaRPr lang="lt-L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 dirty="0">
                          <a:effectLst/>
                        </a:rPr>
                        <a:t>6 (5%)</a:t>
                      </a:r>
                      <a:endParaRPr lang="lt-L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 dirty="0">
                          <a:effectLst/>
                        </a:rPr>
                        <a:t>6</a:t>
                      </a:r>
                      <a:endParaRPr lang="lt-L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 dirty="0">
                          <a:effectLst/>
                        </a:rPr>
                        <a:t>6 (5%)</a:t>
                      </a:r>
                      <a:endParaRPr lang="lt-L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 dirty="0">
                          <a:effectLst/>
                        </a:rPr>
                        <a:t>7</a:t>
                      </a:r>
                      <a:endParaRPr lang="lt-L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 anchor="ctr"/>
                </a:tc>
                <a:extLst>
                  <a:ext uri="{0D108BD9-81ED-4DB2-BD59-A6C34878D82A}">
                    <a16:rowId xmlns:a16="http://schemas.microsoft.com/office/drawing/2014/main" xmlns="" val="2219898982"/>
                  </a:ext>
                </a:extLst>
              </a:tr>
              <a:tr h="63819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 dirty="0">
                          <a:effectLst/>
                        </a:rPr>
                        <a:t>Sergantys mokiniai ir pedagogai </a:t>
                      </a:r>
                      <a:endParaRPr lang="lt-L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>
                          <a:effectLst/>
                        </a:rPr>
                        <a:t>20 (15%)</a:t>
                      </a:r>
                      <a:endParaRPr lang="lt-L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>
                          <a:effectLst/>
                        </a:rPr>
                        <a:t>73</a:t>
                      </a:r>
                      <a:endParaRPr lang="lt-L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 dirty="0">
                          <a:effectLst/>
                        </a:rPr>
                        <a:t>18 (14%)</a:t>
                      </a:r>
                      <a:endParaRPr lang="lt-L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 dirty="0">
                          <a:effectLst/>
                        </a:rPr>
                        <a:t>74</a:t>
                      </a:r>
                      <a:endParaRPr lang="lt-L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 dirty="0">
                          <a:effectLst/>
                        </a:rPr>
                        <a:t>10 (17%)</a:t>
                      </a:r>
                      <a:endParaRPr lang="lt-L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200" dirty="0">
                          <a:effectLst/>
                        </a:rPr>
                        <a:t>35</a:t>
                      </a:r>
                      <a:endParaRPr lang="lt-L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13" marR="60413" marT="0" marB="0" anchor="ctr"/>
                </a:tc>
                <a:extLst>
                  <a:ext uri="{0D108BD9-81ED-4DB2-BD59-A6C34878D82A}">
                    <a16:rowId xmlns:a16="http://schemas.microsoft.com/office/drawing/2014/main" xmlns="" val="29798737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1577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2960F329-1045-4795-9266-741A618DA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2800" dirty="0"/>
              <a:t>Bendrojo UGDYMO (BU) ORGANIZAVIMAS ĮPRASTU BŪDU IR covid-19 susirgimai</a:t>
            </a:r>
            <a:endParaRPr lang="lt-LT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FF9E471E-9968-4A26-9210-DF839DC528A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80291" y="2133600"/>
            <a:ext cx="11051662" cy="283585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lt-LT" sz="2800" dirty="0"/>
              <a:t> 54-iose BU įstaigose sirgo bent vienas mokinys;</a:t>
            </a:r>
          </a:p>
          <a:p>
            <a:pPr marL="0" indent="0">
              <a:buNone/>
            </a:pPr>
            <a:endParaRPr lang="lt-LT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lt-LT" sz="2800" dirty="0"/>
              <a:t>46-iose BU įstaigose sirgo bent vienas pedagogas</a:t>
            </a:r>
          </a:p>
        </p:txBody>
      </p:sp>
    </p:spTree>
    <p:extLst>
      <p:ext uri="{BB962C8B-B14F-4D97-AF65-F5344CB8AC3E}">
        <p14:creationId xmlns:p14="http://schemas.microsoft.com/office/powerpoint/2010/main" val="3686406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847731-A3C4-4E2B-8A26-37138324C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2800" dirty="0"/>
              <a:t>Bendrojo UGDYMO (BU) ORGANIZAVIMAS </a:t>
            </a:r>
            <a:r>
              <a:rPr lang="lt-LT" sz="2800" dirty="0" err="1"/>
              <a:t>MIŠRiu</a:t>
            </a:r>
            <a:r>
              <a:rPr lang="lt-LT" sz="2800" dirty="0"/>
              <a:t> BŪDU IR covid-19 susirgimai</a:t>
            </a:r>
            <a:endParaRPr lang="lt-LT" dirty="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xmlns="" id="{FD7A9758-9988-443C-AE7A-2E254C9025EE}"/>
              </a:ext>
            </a:extLst>
          </p:cNvPr>
          <p:cNvSpPr txBox="1">
            <a:spLocks/>
          </p:cNvSpPr>
          <p:nvPr/>
        </p:nvSpPr>
        <p:spPr>
          <a:xfrm>
            <a:off x="502003" y="2115127"/>
            <a:ext cx="11029950" cy="28543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lt-LT" sz="2800" dirty="0"/>
              <a:t>40-yje BU įstaigose sirgo bent vienas mokinys;</a:t>
            </a:r>
          </a:p>
          <a:p>
            <a:pPr marL="0" indent="0">
              <a:buNone/>
            </a:pPr>
            <a:endParaRPr lang="lt-LT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lt-LT" sz="2800" dirty="0"/>
              <a:t>37-iose BU įstaigose sirgo bent vienas pedagogas</a:t>
            </a:r>
          </a:p>
        </p:txBody>
      </p:sp>
    </p:spTree>
    <p:extLst>
      <p:ext uri="{BB962C8B-B14F-4D97-AF65-F5344CB8AC3E}">
        <p14:creationId xmlns:p14="http://schemas.microsoft.com/office/powerpoint/2010/main" val="1493271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CF848C4-1C04-4D6B-ACAC-28975180B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095" y="1473358"/>
            <a:ext cx="7953809" cy="406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186816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D2D995-20F0-4C14-BF62-1248AB4B484D}">
  <ds:schemaRefs>
    <ds:schemaRef ds:uri="http://schemas.microsoft.com/office/2006/metadata/properties"/>
    <ds:schemaRef ds:uri="http://purl.org/dc/terms/"/>
    <ds:schemaRef ds:uri="http://purl.org/dc/dcmitype/"/>
    <ds:schemaRef ds:uri="http://schemas.openxmlformats.org/package/2006/metadata/core-properties"/>
    <ds:schemaRef ds:uri="16c05727-aa75-4e4a-9b5f-8a80a1165891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B3242A4-1E6A-4E02-809C-4A24066EC0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5255AC-12AC-4323-AA35-9BAC798B66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{9CFE04C8-F57A-4C0A-B86A-394AF02CF814}tf67061901_win32</Template>
  <TotalTime>251</TotalTime>
  <Words>319</Words>
  <Application>Microsoft Office PowerPoint</Application>
  <PresentationFormat>Plačiaekranė</PresentationFormat>
  <Paragraphs>89</Paragraphs>
  <Slides>8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7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8</vt:i4>
      </vt:variant>
    </vt:vector>
  </HeadingPairs>
  <TitlesOfParts>
    <vt:vector size="16" baseType="lpstr">
      <vt:lpstr>Calibri</vt:lpstr>
      <vt:lpstr>Franklin Gothic Book</vt:lpstr>
      <vt:lpstr>Franklin Gothic Demi</vt:lpstr>
      <vt:lpstr>Gill Sans MT</vt:lpstr>
      <vt:lpstr>Times New Roman</vt:lpstr>
      <vt:lpstr>Wingdings</vt:lpstr>
      <vt:lpstr>Wingdings 2</vt:lpstr>
      <vt:lpstr>DividendVTI</vt:lpstr>
      <vt:lpstr>Covid-19 ir švietimo įstaigos</vt:lpstr>
      <vt:lpstr>29936 sergantys</vt:lpstr>
      <vt:lpstr>Sergamumas COVID-19 IKIMOKYKLINIO ugdymo ĮSTAIGOSE</vt:lpstr>
      <vt:lpstr>IKIMOKYKLINIO UGDYMO (iu) ORGANIZAVIMAS ĮPRASTU BŪDU IR covid-19 susirgimai</vt:lpstr>
      <vt:lpstr>Sergamumas COVID-19 Bendrojo ugdymo įstaigose</vt:lpstr>
      <vt:lpstr>Bendrojo UGDYMO (BU) ORGANIZAVIMAS ĮPRASTU BŪDU IR covid-19 susirgimai</vt:lpstr>
      <vt:lpstr>Bendrojo UGDYMO (BU) ORGANIZAVIMAS MIŠRiu BŪDU IR covid-19 susirgimai</vt:lpstr>
      <vt:lpstr>„PowerPoint“ pateiktis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ir švietimo įstaigos</dc:title>
  <dc:creator>Edita Jegelevičienė</dc:creator>
  <cp:lastModifiedBy>Indrė Baranauskienė</cp:lastModifiedBy>
  <cp:revision>16</cp:revision>
  <dcterms:created xsi:type="dcterms:W3CDTF">2020-11-19T08:27:01Z</dcterms:created>
  <dcterms:modified xsi:type="dcterms:W3CDTF">2020-11-19T12:51:50Z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